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54" r:id="rId2"/>
    <p:sldId id="494" r:id="rId3"/>
    <p:sldId id="498" r:id="rId4"/>
    <p:sldId id="493" r:id="rId5"/>
    <p:sldId id="499" r:id="rId6"/>
    <p:sldId id="495" r:id="rId7"/>
    <p:sldId id="500" r:id="rId8"/>
    <p:sldId id="491" r:id="rId9"/>
    <p:sldId id="501" r:id="rId10"/>
    <p:sldId id="497" r:id="rId11"/>
    <p:sldId id="502" r:id="rId12"/>
    <p:sldId id="496" r:id="rId13"/>
    <p:sldId id="503" r:id="rId14"/>
    <p:sldId id="492" r:id="rId15"/>
    <p:sldId id="504" r:id="rId16"/>
    <p:sldId id="490" r:id="rId17"/>
    <p:sldId id="505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ellie Tucker" initials="" lastIdx="101" clrIdx="0"/>
  <p:cmAuthor id="1" name="Gonzalo Arellano" initials="" lastIdx="36" clrIdx="1"/>
  <p:cmAuthor id="2" name="Microsoft Corporation" initials="" lastIdx="16" clrIdx="2"/>
  <p:cmAuthor id="3" name="Shelliet" initials="" lastIdx="1" clrIdx="3"/>
  <p:cmAuthor id="4" name="a-stehow" initials="" lastIdx="1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FF"/>
    <a:srgbClr val="FFFF66"/>
    <a:srgbClr val="FFFF99"/>
    <a:srgbClr val="FFFFCC"/>
    <a:srgbClr val="000000"/>
    <a:srgbClr val="FF0000"/>
    <a:srgbClr val="12163D"/>
    <a:srgbClr val="5554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37" autoAdjust="0"/>
  </p:normalViewPr>
  <p:slideViewPr>
    <p:cSldViewPr snapToGrid="0">
      <p:cViewPr varScale="1">
        <p:scale>
          <a:sx n="70" d="100"/>
          <a:sy n="70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66" d="100"/>
          <a:sy n="66" d="100"/>
        </p:scale>
        <p:origin x="-846" y="21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fld id="{6770B934-C1C8-4FBF-86C6-1DCC3802CC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7969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fld id="{09924961-73D6-45F1-9BD2-5FB9ADAA3F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4772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9D4AD0-B0DD-4658-9BF6-F28F7B167CE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[</a:t>
            </a:r>
            <a:r>
              <a:rPr lang="en-US" altLang="en-US" b="1"/>
              <a:t>Note to trainer</a:t>
            </a:r>
            <a:r>
              <a:rPr lang="en-US" altLang="en-US"/>
              <a:t>: For detailed help in customizing this template, see the very last slide. Also, look for additional lesson text in the notes pane of some slides.]</a:t>
            </a:r>
          </a:p>
          <a:p>
            <a:r>
              <a:rPr lang="en-US" altLang="en-US" b="1"/>
              <a:t>Before you begin</a:t>
            </a:r>
            <a:r>
              <a:rPr lang="en-US" altLang="en-US"/>
              <a:t>: This course requires a basic understanding of XML (including schemas and well-formed data) as well as Excel lists. You can download these templates: for more information about XML, “Training presentation—XML: What’s it all about?” and, for more information about lists, “Training presentation: Excel 2003—How to use lists”.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32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635250" y="6200775"/>
            <a:ext cx="3898900" cy="3429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Using XML in Excel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2CCDBEF-0DC1-4A33-8F38-83A99BAD885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Using XML in Excel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436A8E-DB2E-4D1F-860A-BAAEF7C4D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2959384"/>
      </p:ext>
    </p:extLst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4800" y="76200"/>
            <a:ext cx="21272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1463" y="76200"/>
            <a:ext cx="6230937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Using XML in Excel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B6E2A2-E2AB-4FB4-8236-0D4D011575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6704073"/>
      </p:ext>
    </p:extLst>
  </p:cSld>
  <p:clrMapOvr>
    <a:masterClrMapping/>
  </p:clrMapOvr>
  <p:transition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200775"/>
            <a:ext cx="3763963" cy="254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Using XML in Excel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C365BA1-C4D9-4B04-B55F-24C6BFF29C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5056821"/>
      </p:ext>
    </p:extLst>
  </p:cSld>
  <p:clrMapOvr>
    <a:masterClrMapping/>
  </p:clrMapOvr>
  <p:transition spd="med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200775"/>
            <a:ext cx="3763963" cy="254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Using XML in Excel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188D5E9-EA12-40E5-A7F0-E6AF80ABEF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212500"/>
      </p:ext>
    </p:extLst>
  </p:cSld>
  <p:clrMapOvr>
    <a:masterClrMapping/>
  </p:clrMapOvr>
  <p:transition spd="med"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50838" y="914400"/>
            <a:ext cx="8431212" cy="50292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200775"/>
            <a:ext cx="3763963" cy="254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Using XML in Excel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3B70E56-73E5-48B7-9F2B-F4B460665B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8858690"/>
      </p:ext>
    </p:extLst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Using XML in Excel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A6977-5508-4D06-B6FB-E20B3766E2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0132271"/>
      </p:ext>
    </p:extLst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Using XML in Excel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66017-E6B1-44F8-82BA-8C1261EAE5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8440341"/>
      </p:ext>
    </p:extLst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Using XML in Excel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ED49B-7726-4A54-82B2-3A23886701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394067"/>
      </p:ext>
    </p:extLst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Using XML in Excel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22801-4357-41F6-AA1F-8B06E54D15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3358930"/>
      </p:ext>
    </p:extLst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Using XML in Excel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F077B-CEB5-4C35-B5D0-1BB642D81C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5598210"/>
      </p:ext>
    </p:extLst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Using XML in Excel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4F39D-CB96-47C9-94B4-0A99F34A44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7083671"/>
      </p:ext>
    </p:extLst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Using XML in Excel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FDF37-1E55-4BD8-9CBA-9A7AE4F8B2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7768092"/>
      </p:ext>
    </p:extLst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Using XML in Excel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659E2-C3EF-4CBD-BC87-1FA18E8C33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7494665"/>
      </p:ext>
    </p:extLst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914400"/>
            <a:ext cx="8431212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71463" y="762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007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800">
                <a:solidFill>
                  <a:srgbClr val="000000"/>
                </a:solidFill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200775"/>
            <a:ext cx="3763963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spcAft>
                <a:spcPct val="0"/>
              </a:spcAft>
              <a:defRPr sz="18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 altLang="en-US"/>
              <a:t>Using XML in Excel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007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800">
                <a:solidFill>
                  <a:srgbClr val="000000"/>
                </a:solidFill>
                <a:latin typeface="Arial" charset="0"/>
              </a:defRPr>
            </a:lvl1pPr>
          </a:lstStyle>
          <a:p>
            <a:fld id="{70236023-1B5E-432D-9A5B-E8832844E5F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>
    <p:wipe dir="d"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12925" y="2219325"/>
            <a:ext cx="6919913" cy="1470025"/>
          </a:xfrm>
        </p:spPr>
        <p:txBody>
          <a:bodyPr/>
          <a:lstStyle/>
          <a:p>
            <a:pPr algn="l"/>
            <a:r>
              <a:rPr lang="en-US" alt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List: in</a:t>
            </a:r>
            <a:endParaRPr lang="en-US" alt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ahoma" pitchFamily="34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12925" y="4291013"/>
            <a:ext cx="6400800" cy="808037"/>
          </a:xfrm>
        </p:spPr>
        <p:txBody>
          <a:bodyPr/>
          <a:lstStyle/>
          <a:p>
            <a:pPr algn="l"/>
            <a:r>
              <a:rPr lang="en-US" altLang="en-US" sz="6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altLang="en-US" sz="6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n, inside, into</a:t>
            </a:r>
            <a:endParaRPr lang="en-US" altLang="en-US" sz="66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7128" name="Rectangle 8"/>
          <p:cNvSpPr>
            <a:spLocks noChangeArrowheads="1"/>
          </p:cNvSpPr>
          <p:nvPr/>
        </p:nvSpPr>
        <p:spPr bwMode="auto">
          <a:xfrm>
            <a:off x="395288" y="736600"/>
            <a:ext cx="1000125" cy="5418138"/>
          </a:xfrm>
          <a:prstGeom prst="rect">
            <a:avLst/>
          </a:prstGeom>
          <a:gradFill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gamma/>
                  <a:tint val="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1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2" grpId="0" autoUpdateAnimBg="0"/>
      <p:bldP spid="517123" grpId="0" build="p" autoUpdateAnimBg="0" advAuto="1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029200"/>
          </a:xfrm>
        </p:spPr>
        <p:txBody>
          <a:bodyPr/>
          <a:lstStyle/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ask someone </a:t>
            </a:r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685800">
              <a:buFont typeface="Wingdings" panose="05000000000000000000" pitchFamily="2" charset="2"/>
              <a:buChar char="§"/>
            </a:pPr>
            <a:endParaRPr lang="en-US" sz="48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685800">
              <a:buFont typeface="Wingdings" panose="05000000000000000000" pitchFamily="2" charset="2"/>
              <a:buChar char="§"/>
            </a:pP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869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invite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029200"/>
          </a:xfrm>
        </p:spPr>
        <p:txBody>
          <a:bodyPr/>
          <a:lstStyle/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ask someone </a:t>
            </a:r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685800">
              <a:buFont typeface="Wingdings" panose="05000000000000000000" pitchFamily="2" charset="2"/>
              <a:buChar char="§"/>
            </a:pPr>
            <a:endParaRPr lang="en-US" sz="48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685800">
              <a:buFont typeface="Wingdings" panose="05000000000000000000" pitchFamily="2" charset="2"/>
              <a:buChar char="§"/>
            </a:pP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7457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029200"/>
          </a:xfrm>
        </p:spPr>
        <p:txBody>
          <a:bodyPr/>
          <a:lstStyle/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teach;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give knowledge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something</a:t>
            </a:r>
            <a:endParaRPr lang="en-US" sz="18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685800">
              <a:buFont typeface="Wingdings" panose="05000000000000000000" pitchFamily="2" charset="2"/>
              <a:buChar char="§"/>
            </a:pPr>
            <a:endParaRPr lang="en-US" sz="48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685800">
              <a:buFont typeface="Wingdings" panose="05000000000000000000" pitchFamily="2" charset="2"/>
              <a:buChar char="§"/>
            </a:pP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17084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instruct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029200"/>
          </a:xfrm>
        </p:spPr>
        <p:txBody>
          <a:bodyPr/>
          <a:lstStyle/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teach;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give knowledge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something</a:t>
            </a:r>
            <a:endParaRPr lang="en-US" sz="18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685800">
              <a:buFont typeface="Wingdings" panose="05000000000000000000" pitchFamily="2" charset="2"/>
              <a:buChar char="§"/>
            </a:pPr>
            <a:endParaRPr lang="en-US" sz="48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685800">
              <a:buFont typeface="Wingdings" panose="05000000000000000000" pitchFamily="2" charset="2"/>
              <a:buChar char="§"/>
            </a:pP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432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029200"/>
          </a:xfrm>
        </p:spPr>
        <p:txBody>
          <a:bodyPr/>
          <a:lstStyle/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breathe </a:t>
            </a:r>
            <a:r>
              <a:rPr lang="en-US" sz="6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endParaRPr lang="en-US" sz="6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685800">
              <a:buFont typeface="Wingdings" panose="05000000000000000000" pitchFamily="2" charset="2"/>
              <a:buChar char="§"/>
            </a:pPr>
            <a:endParaRPr lang="en-US" sz="44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685800">
              <a:buFont typeface="Wingdings" panose="05000000000000000000" pitchFamily="2" charset="2"/>
              <a:buChar char="§"/>
            </a:pPr>
            <a:endParaRPr lang="en-US" sz="48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685800">
              <a:buFont typeface="Wingdings" panose="05000000000000000000" pitchFamily="2" charset="2"/>
              <a:buChar char="§"/>
            </a:pP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79077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inhale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029200"/>
          </a:xfrm>
        </p:spPr>
        <p:txBody>
          <a:bodyPr/>
          <a:lstStyle/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breathe </a:t>
            </a:r>
            <a:r>
              <a:rPr lang="en-US" sz="6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endParaRPr lang="en-US" sz="6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685800">
              <a:buFont typeface="Wingdings" panose="05000000000000000000" pitchFamily="2" charset="2"/>
              <a:buChar char="§"/>
            </a:pPr>
            <a:endParaRPr lang="en-US" sz="44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685800">
              <a:buFont typeface="Wingdings" panose="05000000000000000000" pitchFamily="2" charset="2"/>
              <a:buChar char="§"/>
            </a:pPr>
            <a:endParaRPr lang="en-US" sz="48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685800">
              <a:buFont typeface="Wingdings" panose="05000000000000000000" pitchFamily="2" charset="2"/>
              <a:buChar char="§"/>
            </a:pP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6163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029200"/>
          </a:xfrm>
        </p:spPr>
        <p:txBody>
          <a:bodyPr/>
          <a:lstStyle/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be part of; to be a member 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endParaRPr lang="en-US" sz="48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685800">
              <a:buFont typeface="Wingdings" panose="05000000000000000000" pitchFamily="2" charset="2"/>
              <a:buChar char="§"/>
            </a:pP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848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include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029200"/>
          </a:xfrm>
        </p:spPr>
        <p:txBody>
          <a:bodyPr/>
          <a:lstStyle/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be part of; to be a member 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endParaRPr lang="en-US" sz="48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685800">
              <a:buFont typeface="Wingdings" panose="05000000000000000000" pitchFamily="2" charset="2"/>
              <a:buChar char="§"/>
            </a:pP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082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029200"/>
          </a:xfrm>
        </p:spPr>
        <p:txBody>
          <a:bodyPr/>
          <a:lstStyle/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look 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in; 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look carefully at something</a:t>
            </a:r>
            <a:endParaRPr lang="en-US" sz="32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685800">
              <a:buFont typeface="Wingdings" panose="05000000000000000000" pitchFamily="2" charset="2"/>
              <a:buChar char="§"/>
            </a:pPr>
            <a:endParaRPr lang="en-US" sz="48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685800">
              <a:buFont typeface="Wingdings" panose="05000000000000000000" pitchFamily="2" charset="2"/>
              <a:buChar char="§"/>
            </a:pP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3194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inspect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029200"/>
          </a:xfrm>
        </p:spPr>
        <p:txBody>
          <a:bodyPr/>
          <a:lstStyle/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look 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in; 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look carefully at something</a:t>
            </a:r>
            <a:endParaRPr lang="en-US" sz="32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685800">
              <a:buFont typeface="Wingdings" panose="05000000000000000000" pitchFamily="2" charset="2"/>
              <a:buChar char="§"/>
            </a:pPr>
            <a:endParaRPr lang="en-US" sz="48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685800">
              <a:buFont typeface="Wingdings" panose="05000000000000000000" pitchFamily="2" charset="2"/>
              <a:buChar char="§"/>
            </a:pP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13224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029200"/>
          </a:xfrm>
        </p:spPr>
        <p:txBody>
          <a:bodyPr/>
          <a:lstStyle/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force 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 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something; to force fluid 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endParaRPr lang="en-US" sz="32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685800">
              <a:buFont typeface="Wingdings" panose="05000000000000000000" pitchFamily="2" charset="2"/>
              <a:buChar char="§"/>
            </a:pPr>
            <a:endParaRPr lang="en-US" sz="48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685800">
              <a:buFont typeface="Wingdings" panose="05000000000000000000" pitchFamily="2" charset="2"/>
              <a:buChar char="§"/>
            </a:pP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57063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inject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029200"/>
          </a:xfrm>
        </p:spPr>
        <p:txBody>
          <a:bodyPr/>
          <a:lstStyle/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force 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 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something; to force fluid 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endParaRPr lang="en-US" sz="32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685800">
              <a:buFont typeface="Wingdings" panose="05000000000000000000" pitchFamily="2" charset="2"/>
              <a:buChar char="§"/>
            </a:pPr>
            <a:endParaRPr lang="en-US" sz="48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685800">
              <a:buFont typeface="Wingdings" panose="05000000000000000000" pitchFamily="2" charset="2"/>
              <a:buChar char="§"/>
            </a:pP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392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029200"/>
          </a:xfrm>
        </p:spPr>
        <p:txBody>
          <a:bodyPr/>
          <a:lstStyle/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influence someone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positive way or direction;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breathe life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8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685800">
              <a:buFont typeface="Wingdings" panose="05000000000000000000" pitchFamily="2" charset="2"/>
              <a:buChar char="§"/>
            </a:pPr>
            <a:endParaRPr lang="en-US" sz="48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685800">
              <a:buFont typeface="Wingdings" panose="05000000000000000000" pitchFamily="2" charset="2"/>
              <a:buChar char="§"/>
            </a:pP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088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inspire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029200"/>
          </a:xfrm>
        </p:spPr>
        <p:txBody>
          <a:bodyPr/>
          <a:lstStyle/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influence someone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positive way or direction;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breathe life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8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685800">
              <a:buFont typeface="Wingdings" panose="05000000000000000000" pitchFamily="2" charset="2"/>
              <a:buChar char="§"/>
            </a:pPr>
            <a:endParaRPr lang="en-US" sz="48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685800">
              <a:buFont typeface="Wingdings" panose="05000000000000000000" pitchFamily="2" charset="2"/>
              <a:buChar char="§"/>
            </a:pP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894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029200"/>
          </a:xfrm>
        </p:spPr>
        <p:txBody>
          <a:bodyPr/>
          <a:lstStyle/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put air or gas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something; to fill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air or gas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endParaRPr lang="en-US" sz="44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685800">
              <a:buFont typeface="Wingdings" panose="05000000000000000000" pitchFamily="2" charset="2"/>
              <a:buChar char="§"/>
            </a:pPr>
            <a:endParaRPr lang="en-US" sz="48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685800">
              <a:buFont typeface="Wingdings" panose="05000000000000000000" pitchFamily="2" charset="2"/>
              <a:buChar char="§"/>
            </a:pP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518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inflate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029200"/>
          </a:xfrm>
        </p:spPr>
        <p:txBody>
          <a:bodyPr/>
          <a:lstStyle/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put air or gas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something; to fill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air or gas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endParaRPr lang="en-US" sz="44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685800">
              <a:buFont typeface="Wingdings" panose="05000000000000000000" pitchFamily="2" charset="2"/>
              <a:buChar char="§"/>
            </a:pPr>
            <a:endParaRPr lang="en-US" sz="48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685800">
              <a:buFont typeface="Wingdings" panose="05000000000000000000" pitchFamily="2" charset="2"/>
              <a:buChar char="§"/>
            </a:pP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8608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ing presentation- Excel 2003—Using XML in Excel">
  <a:themeElements>
    <a:clrScheme name="Default Design 13">
      <a:dk1>
        <a:srgbClr val="7B7A8E"/>
      </a:dk1>
      <a:lt1>
        <a:srgbClr val="FFFFFF"/>
      </a:lt1>
      <a:dk2>
        <a:srgbClr val="9B9AB3"/>
      </a:dk2>
      <a:lt2>
        <a:srgbClr val="FFFFFF"/>
      </a:lt2>
      <a:accent1>
        <a:srgbClr val="807EB0"/>
      </a:accent1>
      <a:accent2>
        <a:srgbClr val="333399"/>
      </a:accent2>
      <a:accent3>
        <a:srgbClr val="CBCAD6"/>
      </a:accent3>
      <a:accent4>
        <a:srgbClr val="DADADA"/>
      </a:accent4>
      <a:accent5>
        <a:srgbClr val="C0C0D4"/>
      </a:accent5>
      <a:accent6>
        <a:srgbClr val="2D2D8A"/>
      </a:accent6>
      <a:hlink>
        <a:srgbClr val="DEE8F9"/>
      </a:hlink>
      <a:folHlink>
        <a:srgbClr val="D1CFFB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7500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7500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7B7A8E"/>
        </a:dk1>
        <a:lt1>
          <a:srgbClr val="FFFFFF"/>
        </a:lt1>
        <a:dk2>
          <a:srgbClr val="9B9AB3"/>
        </a:dk2>
        <a:lt2>
          <a:srgbClr val="FFFFFF"/>
        </a:lt2>
        <a:accent1>
          <a:srgbClr val="807EB0"/>
        </a:accent1>
        <a:accent2>
          <a:srgbClr val="333399"/>
        </a:accent2>
        <a:accent3>
          <a:srgbClr val="CBCAD6"/>
        </a:accent3>
        <a:accent4>
          <a:srgbClr val="DADADA"/>
        </a:accent4>
        <a:accent5>
          <a:srgbClr val="C0C0D4"/>
        </a:accent5>
        <a:accent6>
          <a:srgbClr val="2D2D8A"/>
        </a:accent6>
        <a:hlink>
          <a:srgbClr val="DEE8F9"/>
        </a:hlink>
        <a:folHlink>
          <a:srgbClr val="D1CFF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presentation- Excel 2003—Using XML in Excel</Template>
  <TotalTime>44</TotalTime>
  <Words>260</Words>
  <Application>Microsoft Office PowerPoint</Application>
  <PresentationFormat>On-screen Show (4:3)</PresentationFormat>
  <Paragraphs>33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Training presentation- Excel 2003—Using XML in Excel</vt:lpstr>
      <vt:lpstr>Word List: in</vt:lpstr>
      <vt:lpstr>PowerPoint Presentation</vt:lpstr>
      <vt:lpstr>inspect</vt:lpstr>
      <vt:lpstr>PowerPoint Presentation</vt:lpstr>
      <vt:lpstr>inject</vt:lpstr>
      <vt:lpstr>PowerPoint Presentation</vt:lpstr>
      <vt:lpstr>inspire</vt:lpstr>
      <vt:lpstr>PowerPoint Presentation</vt:lpstr>
      <vt:lpstr>inflate</vt:lpstr>
      <vt:lpstr>PowerPoint Presentation</vt:lpstr>
      <vt:lpstr>invite</vt:lpstr>
      <vt:lpstr>PowerPoint Presentation</vt:lpstr>
      <vt:lpstr>instruct</vt:lpstr>
      <vt:lpstr>PowerPoint Presentation</vt:lpstr>
      <vt:lpstr>inhale</vt:lpstr>
      <vt:lpstr>PowerPoint Presentation</vt:lpstr>
      <vt:lpstr>include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in</dc:title>
  <dc:creator>Brigitta Post</dc:creator>
  <cp:lastModifiedBy>Brigitta Post</cp:lastModifiedBy>
  <cp:revision>12</cp:revision>
  <dcterms:created xsi:type="dcterms:W3CDTF">2015-07-10T17:33:10Z</dcterms:created>
  <dcterms:modified xsi:type="dcterms:W3CDTF">2020-01-16T23:39:05Z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TC011863091033</vt:lpwstr>
  </property>
</Properties>
</file>